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5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4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5" d="100"/>
          <a:sy n="65" d="100"/>
        </p:scale>
        <p:origin x="66" y="2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20554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01169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9882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67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82282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34414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700051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16669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999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E8E24F2C-2A1F-4BF9-8BCE-5B9D9650C77D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41721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E24F2C-2A1F-4BF9-8BCE-5B9D9650C77D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9950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E8E24F2C-2A1F-4BF9-8BCE-5B9D9650C77D}" type="datetimeFigureOut">
              <a:rPr lang="ru-RU" smtClean="0"/>
              <a:t>01.11.2024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C30D8EEC-288D-4080-9AB5-7161DBE31B07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86323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2403348"/>
          </a:xfrm>
        </p:spPr>
        <p:txBody>
          <a:bodyPr>
            <a:normAutofit/>
          </a:bodyPr>
          <a:lstStyle/>
          <a:p>
            <a:r>
              <a:rPr lang="ru-RU" sz="4000" b="1" i="1" dirty="0">
                <a:solidFill>
                  <a:srgbClr val="FF0000"/>
                </a:solidFill>
                <a:latin typeface="Monotype Corsiva" panose="03010101010201010101" pitchFamily="66" charset="0"/>
              </a:rPr>
              <a:t>П</a:t>
            </a:r>
            <a: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резентация</a:t>
            </a:r>
            <a:b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о приготовлении поварами  школьной </a:t>
            </a:r>
            <a:b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  <a:t>столовой  горячего завтрака</a:t>
            </a:r>
            <a:br>
              <a:rPr lang="ru-RU" sz="4000" b="1" i="1" dirty="0" smtClean="0">
                <a:solidFill>
                  <a:srgbClr val="FF0000"/>
                </a:solidFill>
                <a:latin typeface="Monotype Corsiva" panose="03010101010201010101" pitchFamily="66" charset="0"/>
              </a:rPr>
            </a:br>
            <a:endParaRPr lang="ru-RU" sz="4000" b="1" i="1" dirty="0">
              <a:solidFill>
                <a:srgbClr val="FF0000"/>
              </a:solidFill>
              <a:latin typeface="Monotype Corsiva" panose="03010101010201010101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4438601" cy="11430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94593" y="925760"/>
            <a:ext cx="2965887" cy="184308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2768847"/>
            <a:ext cx="4441372" cy="33310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284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Питание школьника должно  быть сбалансированным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96687" y="2011680"/>
            <a:ext cx="10923814" cy="4206240"/>
          </a:xfrm>
        </p:spPr>
        <p:txBody>
          <a:bodyPr>
            <a:normAutofit/>
          </a:bodyPr>
          <a:lstStyle/>
          <a:p>
            <a:pPr marL="67310" algn="just">
              <a:lnSpc>
                <a:spcPct val="100000"/>
              </a:lnSpc>
              <a:spcBef>
                <a:spcPts val="105"/>
              </a:spcBef>
            </a:pP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Для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здоровья детей</a:t>
            </a:r>
            <a:r>
              <a:rPr lang="ru-RU" sz="2400" b="1" i="1" spc="-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 smtClean="0">
                <a:solidFill>
                  <a:srgbClr val="001F5F"/>
                </a:solidFill>
                <a:latin typeface="Calibri"/>
                <a:cs typeface="Calibri"/>
              </a:rPr>
              <a:t>важнейшее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значение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имеет</a:t>
            </a:r>
            <a:r>
              <a:rPr lang="ru-RU" sz="2400" b="1" i="1" spc="-5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 smtClean="0">
                <a:solidFill>
                  <a:srgbClr val="001F5F"/>
                </a:solidFill>
                <a:latin typeface="Calibri"/>
                <a:cs typeface="Calibri"/>
              </a:rPr>
              <a:t>правильное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соотношение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питательных веществ.</a:t>
            </a:r>
            <a:r>
              <a:rPr lang="ru-RU" sz="2400" b="1" i="1" spc="-13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В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меню </a:t>
            </a:r>
            <a:r>
              <a:rPr lang="ru-RU" sz="2400" b="1" i="1" spc="-15" dirty="0">
                <a:solidFill>
                  <a:srgbClr val="001F5F"/>
                </a:solidFill>
                <a:latin typeface="Calibri"/>
                <a:cs typeface="Calibri"/>
              </a:rPr>
              <a:t>школьника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обязательно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должны  </a:t>
            </a:r>
            <a:r>
              <a:rPr lang="ru-RU" sz="2400" b="1" i="1" spc="-15" dirty="0">
                <a:solidFill>
                  <a:srgbClr val="001F5F"/>
                </a:solidFill>
                <a:latin typeface="Calibri"/>
                <a:cs typeface="Calibri"/>
              </a:rPr>
              <a:t>входить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продукты,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содержащие</a:t>
            </a:r>
            <a:r>
              <a:rPr lang="ru-RU" sz="2400" b="1" i="1" spc="-7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не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spc="-10" dirty="0" smtClean="0">
                <a:solidFill>
                  <a:srgbClr val="001F5F"/>
                </a:solidFill>
                <a:latin typeface="Calibri"/>
                <a:cs typeface="Calibri"/>
              </a:rPr>
              <a:t>только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белки,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жиры 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углеводы,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но</a:t>
            </a:r>
            <a:r>
              <a:rPr lang="ru-RU" sz="2400" b="1" i="1" spc="-1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и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незаменимые</a:t>
            </a:r>
            <a:r>
              <a:rPr lang="ru-RU" sz="2400" b="1" i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аминокислоты,</a:t>
            </a:r>
            <a:endParaRPr lang="ru-RU" sz="2400" dirty="0">
              <a:latin typeface="Calibri"/>
              <a:cs typeface="Calibri"/>
            </a:endParaRPr>
          </a:p>
          <a:p>
            <a:pPr marL="0" indent="0" algn="just">
              <a:lnSpc>
                <a:spcPct val="100000"/>
              </a:lnSpc>
              <a:spcBef>
                <a:spcPts val="5"/>
              </a:spcBef>
              <a:buNone/>
            </a:pP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витамины,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некоторые</a:t>
            </a:r>
            <a:r>
              <a:rPr lang="ru-RU" sz="2400" b="1" i="1" spc="-1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жирные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кислоты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,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минералы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и</a:t>
            </a:r>
            <a:r>
              <a:rPr lang="ru-RU" sz="2400" b="1" i="1" spc="-10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микроэлементы. 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Эти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компоненты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самостоятельно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не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синтезируются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в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организме,</a:t>
            </a:r>
            <a:r>
              <a:rPr lang="ru-RU" sz="2400" b="1" i="1" spc="-11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но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spc="-10" dirty="0" smtClean="0">
                <a:solidFill>
                  <a:srgbClr val="001F5F"/>
                </a:solidFill>
                <a:latin typeface="Calibri"/>
                <a:cs typeface="Calibri"/>
              </a:rPr>
              <a:t>необходимы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для полноценного</a:t>
            </a:r>
            <a:r>
              <a:rPr lang="ru-RU" sz="2400" b="1" i="1" spc="-12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развития 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детского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организма.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Соотношение  </a:t>
            </a:r>
            <a:r>
              <a:rPr lang="ru-RU" sz="2400" b="1" i="1" spc="-15" dirty="0">
                <a:solidFill>
                  <a:srgbClr val="001F5F"/>
                </a:solidFill>
                <a:latin typeface="Calibri"/>
                <a:cs typeface="Calibri"/>
              </a:rPr>
              <a:t>между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белками,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жирами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углеводами  должно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быть</a:t>
            </a:r>
            <a:r>
              <a:rPr lang="ru-RU" sz="2400" b="1" i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1:1:4.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4011" y="529842"/>
            <a:ext cx="1506537" cy="96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100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Питание школьника должно  быть оптимальным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8415" marR="70485" indent="0" algn="just">
              <a:lnSpc>
                <a:spcPct val="100000"/>
              </a:lnSpc>
              <a:spcBef>
                <a:spcPts val="105"/>
              </a:spcBef>
              <a:buNone/>
            </a:pP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При составлении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меню  </a:t>
            </a:r>
            <a:r>
              <a:rPr lang="ru-RU" sz="2400" b="1" i="1" spc="-10" dirty="0">
                <a:solidFill>
                  <a:srgbClr val="001F5F"/>
                </a:solidFill>
                <a:latin typeface="Calibri"/>
                <a:cs typeface="Calibri"/>
              </a:rPr>
              <a:t>обязательно</a:t>
            </a:r>
            <a:r>
              <a:rPr lang="ru-RU" sz="2400" b="1" i="1" spc="-4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учитываются  потребности</a:t>
            </a:r>
            <a:r>
              <a:rPr lang="ru-RU" sz="2400" b="1" i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 smtClean="0">
                <a:solidFill>
                  <a:srgbClr val="001F5F"/>
                </a:solidFill>
                <a:latin typeface="Calibri"/>
                <a:cs typeface="Calibri"/>
              </a:rPr>
              <a:t>организма, связанных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его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ростом и  развитием, с</a:t>
            </a:r>
            <a:r>
              <a:rPr lang="ru-RU" sz="2400" b="1" i="1" spc="-114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изменением 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условий внешней среды,</a:t>
            </a:r>
            <a:r>
              <a:rPr lang="ru-RU" sz="2400" b="1" i="1" spc="-16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с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spc="-5" dirty="0" smtClean="0">
                <a:solidFill>
                  <a:srgbClr val="001F5F"/>
                </a:solidFill>
                <a:latin typeface="Calibri"/>
                <a:cs typeface="Calibri"/>
              </a:rPr>
              <a:t>повышенной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физической</a:t>
            </a:r>
            <a:r>
              <a:rPr lang="ru-RU" sz="2400" b="1" i="1" spc="-15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или  эмоциональной</a:t>
            </a:r>
            <a:r>
              <a:rPr lang="ru-RU" sz="2400" b="1" i="1" spc="-7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10" dirty="0" smtClean="0">
                <a:solidFill>
                  <a:srgbClr val="001F5F"/>
                </a:solidFill>
                <a:latin typeface="Calibri"/>
                <a:cs typeface="Calibri"/>
              </a:rPr>
              <a:t>нагрузкой.</a:t>
            </a:r>
            <a:r>
              <a:rPr lang="ru-RU" sz="2400" dirty="0" smtClean="0">
                <a:latin typeface="Calibri"/>
                <a:cs typeface="Calibri"/>
              </a:rPr>
              <a:t> </a:t>
            </a:r>
            <a:r>
              <a:rPr lang="ru-RU" sz="2400" b="1" i="1" dirty="0" smtClean="0">
                <a:solidFill>
                  <a:srgbClr val="001F5F"/>
                </a:solidFill>
                <a:latin typeface="Calibri"/>
                <a:cs typeface="Calibri"/>
              </a:rPr>
              <a:t>При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оптимальной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системе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питания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соблюдается 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баланс </a:t>
            </a:r>
            <a:r>
              <a:rPr lang="ru-RU" sz="2400" b="1" i="1" spc="-15" dirty="0">
                <a:solidFill>
                  <a:srgbClr val="001F5F"/>
                </a:solidFill>
                <a:latin typeface="Calibri"/>
                <a:cs typeface="Calibri"/>
              </a:rPr>
              <a:t>между</a:t>
            </a:r>
            <a:r>
              <a:rPr lang="ru-RU" sz="2400" b="1" i="1" spc="-90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поступлением  </a:t>
            </a:r>
            <a:r>
              <a:rPr lang="ru-RU" sz="2400" b="1" i="1" dirty="0">
                <a:solidFill>
                  <a:srgbClr val="001F5F"/>
                </a:solidFill>
                <a:latin typeface="Calibri"/>
                <a:cs typeface="Calibri"/>
              </a:rPr>
              <a:t>и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расходованием основных  пищевых</a:t>
            </a:r>
            <a:r>
              <a:rPr lang="ru-RU" sz="2400" b="1" i="1" spc="-3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lang="ru-RU" sz="2400" b="1" i="1" spc="-5" dirty="0">
                <a:solidFill>
                  <a:srgbClr val="001F5F"/>
                </a:solidFill>
                <a:latin typeface="Calibri"/>
                <a:cs typeface="Calibri"/>
              </a:rPr>
              <a:t>веществ.</a:t>
            </a:r>
            <a:endParaRPr lang="ru-RU" sz="2400" dirty="0">
              <a:latin typeface="Calibri"/>
              <a:cs typeface="Calibri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400" y="286603"/>
            <a:ext cx="1722437" cy="11024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2207" y="3771888"/>
            <a:ext cx="2475191" cy="19996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18662" y="4591770"/>
            <a:ext cx="2213040" cy="147536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12966" y="3771888"/>
            <a:ext cx="2926334" cy="2097206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63723" y="3213265"/>
            <a:ext cx="3243353" cy="284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6424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Калорийность рациона школьника  должна быть следующей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7-10 </a:t>
            </a:r>
            <a:r>
              <a:rPr lang="ru-RU" sz="2800" b="1" dirty="0">
                <a:solidFill>
                  <a:srgbClr val="002060"/>
                </a:solidFill>
              </a:rPr>
              <a:t>лет – 2400 ккал</a:t>
            </a:r>
          </a:p>
          <a:p>
            <a:r>
              <a:rPr lang="ru-RU" sz="2800" b="1" dirty="0" smtClean="0">
                <a:solidFill>
                  <a:srgbClr val="002060"/>
                </a:solidFill>
              </a:rPr>
              <a:t>Если </a:t>
            </a:r>
            <a:r>
              <a:rPr lang="ru-RU" sz="2800" b="1" dirty="0">
                <a:solidFill>
                  <a:srgbClr val="002060"/>
                </a:solidFill>
              </a:rPr>
              <a:t>ребенок </a:t>
            </a:r>
            <a:r>
              <a:rPr lang="ru-RU" sz="2800" b="1" dirty="0" smtClean="0">
                <a:solidFill>
                  <a:srgbClr val="002060"/>
                </a:solidFill>
              </a:rPr>
              <a:t>занимается спортом</a:t>
            </a:r>
            <a:r>
              <a:rPr lang="ru-RU" sz="2800" b="1" dirty="0">
                <a:solidFill>
                  <a:srgbClr val="002060"/>
                </a:solidFill>
              </a:rPr>
              <a:t>, он должен </a:t>
            </a:r>
            <a:endParaRPr lang="ru-RU" sz="2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002060"/>
                </a:solidFill>
              </a:rPr>
              <a:t>получать  </a:t>
            </a:r>
            <a:r>
              <a:rPr lang="ru-RU" sz="2800" b="1" dirty="0">
                <a:solidFill>
                  <a:srgbClr val="002060"/>
                </a:solidFill>
              </a:rPr>
              <a:t>на 300-500 ккал больше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678" y="850900"/>
            <a:ext cx="1793203" cy="114776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50653" y="4018045"/>
            <a:ext cx="2719052" cy="27129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724274" y="2158151"/>
            <a:ext cx="2719052" cy="3444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95252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Приготовление горячего завтрака  поварами школьной столовой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9400" y="1845734"/>
            <a:ext cx="9982200" cy="402336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ru-RU" sz="18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МАКАРОННЫЕ ИЗДЕЛИЯ </a:t>
            </a: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ОТВАРНЫЕ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</a:pP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Макаронные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изделия (макароны,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лапшу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вермишель и др.) варят в большом количестве кипящей подсоленной воды (на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1кг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макаронных изделий берут 6 л воды, 30 г соли). Макароны варят 20-30 мин, лапшу - 20-25 мин, вермишель - 10-12 </a:t>
            </a:r>
            <a:r>
              <a:rPr lang="ru-RU" sz="1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мин.В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процессе варки макаронные изделия набухают, впитывая воду, в результате чего масса их увеличивается примерно в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 раза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(в зависимости от сорта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 Сваренные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макаронные изделия откидывают и перемешивают с растопленным сливочным маслом (1/3-1/2 часть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 указанного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рецептуре количества), чтобы они не склеивались и не образовывали комков. Остальной частью 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масла макароны </a:t>
            </a:r>
            <a:r>
              <a:rPr lang="ru-RU" sz="1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заправляют непосредственно перед отпуском.</a:t>
            </a: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9411" y="393903"/>
            <a:ext cx="1455737" cy="9317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9988" y="4023088"/>
            <a:ext cx="2593612" cy="259361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69411" y="4340180"/>
            <a:ext cx="979202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ТЕФТЕЛИ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ГОВЯДИНЫ С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СОУСОМ</a:t>
            </a:r>
            <a:endParaRPr lang="ru-RU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мясной фарш без хлеба добавляют соль, мелко нарезанный слегка пассерованный или припущенный лук, рассыпчатый рис, перемешивают и разделывают тефтели в виде шариков по 2-3 шт. на порцию. Шарики панируют в муке, обжаривают, перекладывают в неглубокую посуду в 1-2 ряда, заливают соусом с добавлением воды (10-20 г на порцию) и тушат 8-10 мин.</a:t>
            </a:r>
          </a:p>
          <a:p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отпуске тефтели гарнируют и поливают соусом, в котором они тушились</a:t>
            </a:r>
          </a:p>
        </p:txBody>
      </p:sp>
    </p:spTree>
    <p:extLst>
      <p:ext uri="{BB962C8B-B14F-4D97-AF65-F5344CB8AC3E}">
        <p14:creationId xmlns:p14="http://schemas.microsoft.com/office/powerpoint/2010/main" val="38915516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Приготовление горячего завтрака  поварами школьной столовой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97279" y="1845734"/>
            <a:ext cx="10737669" cy="2909146"/>
          </a:xfrm>
        </p:spPr>
        <p:txBody>
          <a:bodyPr/>
          <a:lstStyle/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САЛАТ ИЗ СВЕЖИХ </a:t>
            </a: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ПОМИДОР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ЛУКОМ</a:t>
            </a:r>
            <a:endParaRPr lang="ru-RU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Подготовленные помидоры нарезают тонкими ломтиками, репчатый лук мелко шинкуют, бланшируют. Подготовленный</a:t>
            </a:r>
          </a:p>
          <a:p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зеленый лук мелко шинкуют. Помидоры и лук перемешивают, заправляют растительным маслом, солью, </a:t>
            </a:r>
            <a:r>
              <a:rPr lang="ru-RU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раскладывают   на 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порции.</a:t>
            </a:r>
            <a:endParaRPr lang="ru-RU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7043" y="286603"/>
            <a:ext cx="1798637" cy="1151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51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Monotype Corsiva" panose="03010101010201010101" pitchFamily="66" charset="0"/>
              </a:rPr>
              <a:t>Приготовление горячего завтрака  поварами школьной столовой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ЧАЙ С САХАРОМ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стакан или чашку наливают заварку чая и доливают кипятком.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Сахар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(15 г) кладут в стакан или чашку или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подают отдельно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7999" y="283465"/>
            <a:ext cx="1747837" cy="111872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84833" y="3430661"/>
            <a:ext cx="2593612" cy="2593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9681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6399" y="482600"/>
            <a:ext cx="9067800" cy="4724400"/>
          </a:xfrm>
          <a:prstGeom prst="rect">
            <a:avLst/>
          </a:prstGeom>
        </p:spPr>
      </p:pic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4346" y="1846263"/>
            <a:ext cx="5363633" cy="4022725"/>
          </a:xfrm>
        </p:spPr>
      </p:pic>
    </p:spTree>
    <p:extLst>
      <p:ext uri="{BB962C8B-B14F-4D97-AF65-F5344CB8AC3E}">
        <p14:creationId xmlns:p14="http://schemas.microsoft.com/office/powerpoint/2010/main" val="275639942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165</TotalTime>
  <Words>426</Words>
  <Application>Microsoft Office PowerPoint</Application>
  <PresentationFormat>Широкоэкранный</PresentationFormat>
  <Paragraphs>27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3" baseType="lpstr">
      <vt:lpstr>Calibri</vt:lpstr>
      <vt:lpstr>Calibri Light</vt:lpstr>
      <vt:lpstr>Monotype Corsiva</vt:lpstr>
      <vt:lpstr>Times New Roman</vt:lpstr>
      <vt:lpstr>Ретро</vt:lpstr>
      <vt:lpstr>Презентация о приготовлении поварами  школьной  столовой  горячего завтрака </vt:lpstr>
      <vt:lpstr>Питание школьника должно  быть сбалансированным</vt:lpstr>
      <vt:lpstr>Питание школьника должно  быть оптимальным</vt:lpstr>
      <vt:lpstr>Калорийность рациона школьника  должна быть следующей</vt:lpstr>
      <vt:lpstr>Приготовление горячего завтрака  поварами школьной столовой</vt:lpstr>
      <vt:lpstr>Приготовление горячего завтрака  поварами школьной столовой</vt:lpstr>
      <vt:lpstr>Приготовление горячего завтрака  поварами школьной столовой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о приготовлении поварами  школьной столовой  горячего завтрака</dc:title>
  <dc:creator>Пользователь Windows</dc:creator>
  <cp:lastModifiedBy>PC</cp:lastModifiedBy>
  <cp:revision>26</cp:revision>
  <dcterms:created xsi:type="dcterms:W3CDTF">2017-12-09T07:04:05Z</dcterms:created>
  <dcterms:modified xsi:type="dcterms:W3CDTF">2024-11-01T06:06:32Z</dcterms:modified>
</cp:coreProperties>
</file>